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2" r:id="rId2"/>
    <p:sldId id="256" r:id="rId3"/>
    <p:sldId id="268" r:id="rId4"/>
    <p:sldId id="267" r:id="rId5"/>
    <p:sldId id="265" r:id="rId6"/>
    <p:sldId id="263" r:id="rId7"/>
    <p:sldId id="259" r:id="rId8"/>
    <p:sldId id="273" r:id="rId9"/>
    <p:sldId id="270" r:id="rId10"/>
    <p:sldId id="271"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0" d="100"/>
          <a:sy n="50" d="100"/>
        </p:scale>
        <p:origin x="-96" y="-124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analisalongoria:Documents:WHERE%20DOES%20MY%20MONEY%20GO-MONTHL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18"/>
  <c:chart>
    <c:title>
      <c:tx>
        <c:rich>
          <a:bodyPr/>
          <a:lstStyle/>
          <a:p>
            <a:pPr>
              <a:defRPr/>
            </a:pPr>
            <a:r>
              <a:rPr lang="en-US" baseline="0" dirty="0"/>
              <a:t>DIVISION OF THE TYPES OF </a:t>
            </a:r>
            <a:r>
              <a:rPr lang="en-US" dirty="0"/>
              <a:t>ENERGY USED BY THE AMERICAN</a:t>
            </a:r>
            <a:r>
              <a:rPr lang="en-US" baseline="0" dirty="0"/>
              <a:t> ECONOMY ANNUALLY</a:t>
            </a:r>
            <a:endParaRPr lang="en-US" dirty="0"/>
          </a:p>
        </c:rich>
      </c:tx>
      <c:layout/>
    </c:title>
    <c:view3D>
      <c:rAngAx val="1"/>
    </c:view3D>
    <c:plotArea>
      <c:layout/>
      <c:bar3DChart>
        <c:barDir val="col"/>
        <c:grouping val="clustered"/>
        <c:ser>
          <c:idx val="0"/>
          <c:order val="0"/>
          <c:cat>
            <c:strRef>
              <c:f>Sheet1!$A$54:$A$57</c:f>
              <c:strCache>
                <c:ptCount val="4"/>
                <c:pt idx="0">
                  <c:v>INDUSTRY AND MANUFACTURING</c:v>
                </c:pt>
                <c:pt idx="1">
                  <c:v>TRANSPORTATION</c:v>
                </c:pt>
                <c:pt idx="2">
                  <c:v>COMMERCIAL</c:v>
                </c:pt>
                <c:pt idx="3">
                  <c:v>RESIDENTIAL</c:v>
                </c:pt>
              </c:strCache>
            </c:strRef>
          </c:cat>
          <c:val>
            <c:numRef>
              <c:f>Sheet1!$B$54:$B$57</c:f>
              <c:numCache>
                <c:formatCode>General</c:formatCode>
                <c:ptCount val="4"/>
                <c:pt idx="0">
                  <c:v>33</c:v>
                </c:pt>
                <c:pt idx="1">
                  <c:v>28</c:v>
                </c:pt>
                <c:pt idx="2">
                  <c:v>18</c:v>
                </c:pt>
                <c:pt idx="3">
                  <c:v>21</c:v>
                </c:pt>
              </c:numCache>
            </c:numRef>
          </c:val>
        </c:ser>
        <c:dLbls/>
        <c:shape val="cylinder"/>
        <c:axId val="73859840"/>
        <c:axId val="73862144"/>
        <c:axId val="0"/>
      </c:bar3DChart>
      <c:catAx>
        <c:axId val="73859840"/>
        <c:scaling>
          <c:orientation val="minMax"/>
        </c:scaling>
        <c:axPos val="b"/>
        <c:title>
          <c:tx>
            <c:rich>
              <a:bodyPr/>
              <a:lstStyle/>
              <a:p>
                <a:pPr>
                  <a:defRPr/>
                </a:pPr>
                <a:r>
                  <a:rPr lang="en-US" dirty="0"/>
                  <a:t>TYPE OF ENERGY</a:t>
                </a:r>
              </a:p>
            </c:rich>
          </c:tx>
          <c:layout/>
        </c:title>
        <c:tickLblPos val="nextTo"/>
        <c:crossAx val="73862144"/>
        <c:crosses val="autoZero"/>
        <c:auto val="1"/>
        <c:lblAlgn val="ctr"/>
        <c:lblOffset val="100"/>
      </c:catAx>
      <c:valAx>
        <c:axId val="73862144"/>
        <c:scaling>
          <c:orientation val="minMax"/>
        </c:scaling>
        <c:axPos val="l"/>
        <c:majorGridlines/>
        <c:title>
          <c:tx>
            <c:rich>
              <a:bodyPr rot="-5400000" vert="horz"/>
              <a:lstStyle/>
              <a:p>
                <a:pPr>
                  <a:defRPr/>
                </a:pPr>
                <a:r>
                  <a:rPr lang="en-US" dirty="0"/>
                  <a:t>PERCENTAGE</a:t>
                </a:r>
              </a:p>
            </c:rich>
          </c:tx>
          <c:layout/>
        </c:title>
        <c:numFmt formatCode="General" sourceLinked="1"/>
        <c:tickLblPos val="nextTo"/>
        <c:crossAx val="73859840"/>
        <c:crosses val="autoZero"/>
        <c:crossBetween val="between"/>
      </c:valAx>
    </c:plotArea>
    <c:plotVisOnly val="1"/>
    <c:dispBlanksAs val="gap"/>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41694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8583384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382486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1572460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471008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4031468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2122069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4025059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3824355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32983392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4B921B-6587-354D-99AE-F06E29B0C343}" type="datetimeFigureOut">
              <a:rPr lang="en-US" smtClean="0"/>
              <a:pPr/>
              <a:t>5/25/2012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20008677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B921B-6587-354D-99AE-F06E29B0C343}" type="datetimeFigureOut">
              <a:rPr lang="en-US" smtClean="0"/>
              <a:pPr/>
              <a:t>5/25/2012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FDC94B-53A6-8146-A8AE-B27A5915B5AA}" type="slidenum">
              <a:rPr lang="en-US" smtClean="0"/>
              <a:pPr/>
              <a:t>‹#›</a:t>
            </a:fld>
            <a:endParaRPr lang="en-US" dirty="0"/>
          </a:p>
        </p:txBody>
      </p:sp>
    </p:spTree>
    <p:extLst>
      <p:ext uri="{BB962C8B-B14F-4D97-AF65-F5344CB8AC3E}">
        <p14:creationId xmlns:p14="http://schemas.microsoft.com/office/powerpoint/2010/main" xmlns="" val="1744733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0750614">
            <a:off x="685800" y="2130425"/>
            <a:ext cx="7772400" cy="1470025"/>
          </a:xfrm>
        </p:spPr>
        <p:txBody>
          <a:bodyPr/>
          <a:lstStyle/>
          <a:p>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yuthaya"/>
                <a:cs typeface="Ayuthaya"/>
              </a:rPr>
              <a:t>TU</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yuthaya"/>
                <a:cs typeface="Ayuthaya"/>
              </a:rPr>
              <a:t>RB</a:t>
            </a: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yuthaya"/>
                <a:cs typeface="Ayuthaya"/>
              </a:rPr>
              <a:t>O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yuthaya"/>
                <a:cs typeface="Ayuthaya"/>
              </a:rPr>
              <a:t>&amp; </a:t>
            </a: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yuthaya"/>
                <a:cs typeface="Ayuthaya"/>
              </a:rPr>
              <a:t>TU</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yuthaya"/>
                <a:cs typeface="Ayuthaya"/>
              </a:rPr>
              <a:t>RB</a:t>
            </a: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yuthaya"/>
                <a:cs typeface="Ayuthaya"/>
              </a:rPr>
              <a:t>O</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yuthaya"/>
                <a:cs typeface="Ayuthaya"/>
              </a:rPr>
              <a:t> 20</a:t>
            </a: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yuthaya"/>
                <a:cs typeface="Ayuthaya"/>
              </a:rPr>
              <a:t>35</a:t>
            </a:r>
            <a:endParaRPr lang="en-US"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yuthaya"/>
              <a:cs typeface="Ayuthaya"/>
            </a:endParaRPr>
          </a:p>
        </p:txBody>
      </p:sp>
    </p:spTree>
    <p:extLst>
      <p:ext uri="{BB962C8B-B14F-4D97-AF65-F5344CB8AC3E}">
        <p14:creationId xmlns:p14="http://schemas.microsoft.com/office/powerpoint/2010/main" xmlns="" val="1686036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Number of people using air conditioning</a:t>
            </a:r>
            <a:endParaRPr lang="en-US" dirty="0"/>
          </a:p>
        </p:txBody>
      </p:sp>
      <p:sp>
        <p:nvSpPr>
          <p:cNvPr id="3" name="Content Placeholder 2"/>
          <p:cNvSpPr>
            <a:spLocks noGrp="1"/>
          </p:cNvSpPr>
          <p:nvPr>
            <p:ph idx="1"/>
          </p:nvPr>
        </p:nvSpPr>
        <p:spPr/>
        <p:txBody>
          <a:bodyPr/>
          <a:lstStyle/>
          <a:p>
            <a:pPr algn="ctr"/>
            <a:r>
              <a:rPr lang="en-US" dirty="0" smtClean="0"/>
              <a:t>Justification: Another aspect that had to be analyzed was the number of people that used central units vs. the number that used window units. The more people that choose to use central units were the key people to sell the appliances to. It would be easier to sell our appliances to people who already have central units. </a:t>
            </a:r>
            <a:endParaRPr lang="en-US" dirty="0"/>
          </a:p>
        </p:txBody>
      </p:sp>
    </p:spTree>
    <p:extLst>
      <p:ext uri="{BB962C8B-B14F-4D97-AF65-F5344CB8AC3E}">
        <p14:creationId xmlns:p14="http://schemas.microsoft.com/office/powerpoint/2010/main" xmlns="" val="24291026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1688552" y="5024430"/>
            <a:ext cx="6083848" cy="739709"/>
          </a:xfrm>
        </p:spPr>
        <p:txBody>
          <a:bodyPr>
            <a:normAutofit fontScale="25000" lnSpcReduction="20000"/>
          </a:bodyPr>
          <a:lstStyle/>
          <a:p>
            <a:r>
              <a:rPr lang="en-US" dirty="0" smtClean="0"/>
              <a:t>http://</a:t>
            </a:r>
            <a:r>
              <a:rPr lang="en-US" dirty="0" err="1" smtClean="0"/>
              <a:t>www.google.com</a:t>
            </a:r>
            <a:r>
              <a:rPr lang="en-US" dirty="0" smtClean="0"/>
              <a:t>/</a:t>
            </a:r>
            <a:r>
              <a:rPr lang="en-US" dirty="0" err="1" smtClean="0"/>
              <a:t>imgres?q</a:t>
            </a:r>
            <a:r>
              <a:rPr lang="en-US" dirty="0" smtClean="0"/>
              <a:t>=</a:t>
            </a:r>
            <a:r>
              <a:rPr lang="en-US" dirty="0" err="1" smtClean="0"/>
              <a:t>where+does+my+money+go+to&amp;hl</a:t>
            </a:r>
            <a:r>
              <a:rPr lang="en-US" dirty="0" smtClean="0"/>
              <a:t>=</a:t>
            </a:r>
            <a:r>
              <a:rPr lang="en-US" dirty="0" err="1" smtClean="0"/>
              <a:t>en&amp;biw</a:t>
            </a:r>
            <a:r>
              <a:rPr lang="en-US" dirty="0" smtClean="0"/>
              <a:t>=1269&amp;bih=684&amp;gbv=2&amp;tbm=</a:t>
            </a:r>
            <a:r>
              <a:rPr lang="en-US" dirty="0" err="1" smtClean="0"/>
              <a:t>isch&amp;tbnid</a:t>
            </a:r>
            <a:r>
              <a:rPr lang="en-US" dirty="0" smtClean="0"/>
              <a:t>=2xiWjiEdmuD3aM:&amp;</a:t>
            </a:r>
            <a:r>
              <a:rPr lang="en-US" dirty="0" err="1" smtClean="0"/>
              <a:t>imgrefurl</a:t>
            </a:r>
            <a:r>
              <a:rPr lang="en-US" dirty="0" smtClean="0"/>
              <a:t>=http://</a:t>
            </a:r>
            <a:r>
              <a:rPr lang="en-US" dirty="0" err="1" smtClean="0"/>
              <a:t>www.energystar.gov</a:t>
            </a:r>
            <a:r>
              <a:rPr lang="en-US" dirty="0" smtClean="0"/>
              <a:t>/index.cfm%3Fc%3Dproducts.pr_pie&amp;docid=vvLozmh1t12IFM&amp;imgurl=http://</a:t>
            </a:r>
            <a:r>
              <a:rPr lang="en-US" dirty="0" err="1" smtClean="0"/>
              <a:t>www.energystar.gov</a:t>
            </a:r>
            <a:r>
              <a:rPr lang="en-US" dirty="0" smtClean="0"/>
              <a:t>/</a:t>
            </a:r>
            <a:r>
              <a:rPr lang="en-US" dirty="0" err="1" smtClean="0"/>
              <a:t>ia</a:t>
            </a:r>
            <a:r>
              <a:rPr lang="en-US" dirty="0" smtClean="0"/>
              <a:t>/products/</a:t>
            </a:r>
            <a:r>
              <a:rPr lang="en-US" dirty="0" err="1" smtClean="0"/>
              <a:t>globalwarming</a:t>
            </a:r>
            <a:r>
              <a:rPr lang="en-US" dirty="0" smtClean="0"/>
              <a:t>/images/</a:t>
            </a:r>
            <a:r>
              <a:rPr lang="en-US" dirty="0" err="1" smtClean="0"/>
              <a:t>pie_graph.png&amp;w</a:t>
            </a:r>
            <a:r>
              <a:rPr lang="en-US" dirty="0" smtClean="0"/>
              <a:t>=500&amp;h=350&amp;ei=FCW-T9_5JuSJ2AWgtuylDw&amp;zoom=1&amp;iact=</a:t>
            </a:r>
            <a:r>
              <a:rPr lang="en-US" dirty="0" err="1" smtClean="0"/>
              <a:t>rc&amp;dur</a:t>
            </a:r>
            <a:r>
              <a:rPr lang="en-US" dirty="0" smtClean="0"/>
              <a:t>=461&amp;sig=103532828499671571352&amp;page=1&amp;tbnh=158&amp;tbnw=220&amp;start=0&amp;ndsp=15&amp;ved=1t:429,r:0,s:0,i:74&amp;tx=151&amp;ty=92</a:t>
            </a:r>
            <a:endParaRPr lang="en-US" dirty="0"/>
          </a:p>
        </p:txBody>
      </p:sp>
      <p:pic>
        <p:nvPicPr>
          <p:cNvPr id="4" name="Picture 3" descr="pie_graph.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22400" y="251222"/>
            <a:ext cx="6350000" cy="4445000"/>
          </a:xfrm>
          <a:prstGeom prst="rect">
            <a:avLst/>
          </a:prstGeom>
        </p:spPr>
      </p:pic>
    </p:spTree>
    <p:extLst>
      <p:ext uri="{BB962C8B-B14F-4D97-AF65-F5344CB8AC3E}">
        <p14:creationId xmlns:p14="http://schemas.microsoft.com/office/powerpoint/2010/main" xmlns="" val="2331895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urbo graph.png"/>
          <p:cNvPicPr>
            <a:picLocks noChangeAspect="1"/>
          </p:cNvPicPr>
          <p:nvPr/>
        </p:nvPicPr>
        <p:blipFill>
          <a:blip r:embed="rId2"/>
          <a:stretch>
            <a:fillRect/>
          </a:stretch>
        </p:blipFill>
        <p:spPr>
          <a:xfrm>
            <a:off x="756219" y="1292528"/>
            <a:ext cx="7631562" cy="4272943"/>
          </a:xfrm>
          <a:prstGeom prst="rect">
            <a:avLst/>
          </a:prstGeom>
        </p:spPr>
      </p:pic>
    </p:spTree>
    <p:extLst>
      <p:ext uri="{BB962C8B-B14F-4D97-AF65-F5344CB8AC3E}">
        <p14:creationId xmlns:p14="http://schemas.microsoft.com/office/powerpoint/2010/main" xmlns="" val="1537705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JUSTIFICATION</a:t>
            </a:r>
            <a:endParaRPr lang="en-US" dirty="0"/>
          </a:p>
        </p:txBody>
      </p:sp>
      <p:sp>
        <p:nvSpPr>
          <p:cNvPr id="3" name="Content Placeholder 2"/>
          <p:cNvSpPr>
            <a:spLocks noGrp="1"/>
          </p:cNvSpPr>
          <p:nvPr>
            <p:ph idx="1"/>
          </p:nvPr>
        </p:nvSpPr>
        <p:spPr/>
        <p:txBody>
          <a:bodyPr/>
          <a:lstStyle/>
          <a:p>
            <a:pPr algn="ctr"/>
            <a:r>
              <a:rPr lang="en-US" dirty="0"/>
              <a:t>The </a:t>
            </a:r>
            <a:r>
              <a:rPr lang="en-US" dirty="0" smtClean="0"/>
              <a:t>pie </a:t>
            </a:r>
            <a:r>
              <a:rPr lang="en-US" dirty="0"/>
              <a:t>graph shown contains the yearly amount paid from a single family household. The bar graph contains the monthly amount that is paid </a:t>
            </a:r>
            <a:r>
              <a:rPr lang="en-US" dirty="0" smtClean="0"/>
              <a:t>with and without </a:t>
            </a:r>
            <a:r>
              <a:rPr lang="en-US" dirty="0"/>
              <a:t>the Turbo appliance. In the </a:t>
            </a:r>
            <a:r>
              <a:rPr lang="en-US" dirty="0" smtClean="0"/>
              <a:t>bar </a:t>
            </a:r>
            <a:r>
              <a:rPr lang="en-US" dirty="0"/>
              <a:t>graph it is especially important to focus on the amount spent on cooling and lighting of the house. </a:t>
            </a:r>
            <a:r>
              <a:rPr lang="en-US" dirty="0" smtClean="0"/>
              <a:t>It shows the key difference, and shows how over time the amount saved will add up. </a:t>
            </a:r>
            <a:endParaRPr lang="en-US" dirty="0"/>
          </a:p>
          <a:p>
            <a:pPr marL="0" indent="0">
              <a:buNone/>
            </a:pPr>
            <a:endParaRPr lang="en-US" dirty="0"/>
          </a:p>
        </p:txBody>
      </p:sp>
    </p:spTree>
    <p:extLst>
      <p:ext uri="{BB962C8B-B14F-4D97-AF65-F5344CB8AC3E}">
        <p14:creationId xmlns:p14="http://schemas.microsoft.com/office/powerpoint/2010/main" xmlns="" val="2772485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raph-1-US-Energy-Usage-by-sector.jpg"/>
          <p:cNvPicPr>
            <a:picLocks noGrp="1" noChangeAspect="1"/>
          </p:cNvPicPr>
          <p:nvPr/>
        </p:nvPicPr>
        <p:blipFill>
          <a:blip r:embed="rId2">
            <a:extLst>
              <a:ext uri="{28A0092B-C50C-407E-A947-70E740481C1C}">
                <a14:useLocalDpi xmlns:a14="http://schemas.microsoft.com/office/drawing/2010/main" xmlns="" val="0"/>
              </a:ext>
            </a:extLst>
          </a:blip>
          <a:srcRect l="-40915" r="-40915"/>
          <a:stretch>
            <a:fillRect/>
          </a:stretch>
        </p:blipFill>
        <p:spPr>
          <a:xfrm>
            <a:off x="-415547" y="563300"/>
            <a:ext cx="9907476" cy="5448730"/>
          </a:xfrm>
          <a:prstGeom prst="rect">
            <a:avLst/>
          </a:prstGeom>
        </p:spPr>
      </p:pic>
    </p:spTree>
    <p:extLst>
      <p:ext uri="{BB962C8B-B14F-4D97-AF65-F5344CB8AC3E}">
        <p14:creationId xmlns:p14="http://schemas.microsoft.com/office/powerpoint/2010/main" xmlns="" val="1990235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xmlns="" val="2462566219"/>
              </p:ext>
            </p:extLst>
          </p:nvPr>
        </p:nvGraphicFramePr>
        <p:xfrm>
          <a:off x="1061182" y="817568"/>
          <a:ext cx="6945639" cy="519645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3412292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Amount of energy used</a:t>
            </a:r>
            <a:endParaRPr lang="en-US" dirty="0"/>
          </a:p>
        </p:txBody>
      </p:sp>
      <p:sp>
        <p:nvSpPr>
          <p:cNvPr id="3" name="Content Placeholder 2"/>
          <p:cNvSpPr>
            <a:spLocks noGrp="1"/>
          </p:cNvSpPr>
          <p:nvPr>
            <p:ph idx="1"/>
          </p:nvPr>
        </p:nvSpPr>
        <p:spPr/>
        <p:txBody>
          <a:bodyPr/>
          <a:lstStyle/>
          <a:p>
            <a:r>
              <a:rPr lang="en-US" dirty="0" smtClean="0"/>
              <a:t>Justification: In making of the Turbo and Turbo 2035, we found that it was important to analyze the amount of people that use electricity on a daily basis. The pie graph shows he percentage of people that would benefit from the products (commercial, residential, and industry.)</a:t>
            </a:r>
            <a:endParaRPr lang="en-US" dirty="0"/>
          </a:p>
        </p:txBody>
      </p:sp>
    </p:spTree>
    <p:extLst>
      <p:ext uri="{BB962C8B-B14F-4D97-AF65-F5344CB8AC3E}">
        <p14:creationId xmlns:p14="http://schemas.microsoft.com/office/powerpoint/2010/main" xmlns="" val="571058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ir-conditioning.jpg"/>
          <p:cNvPicPr>
            <a:picLocks noGrp="1" noChangeAspect="1"/>
          </p:cNvPicPr>
          <p:nvPr>
            <p:ph idx="1"/>
          </p:nvPr>
        </p:nvPicPr>
        <p:blipFill>
          <a:blip r:embed="rId2"/>
          <a:stretch>
            <a:fillRect/>
          </a:stretch>
        </p:blipFill>
        <p:spPr>
          <a:xfrm>
            <a:off x="1173971" y="1085851"/>
            <a:ext cx="6941329" cy="466804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222.png"/>
          <p:cNvPicPr>
            <a:picLocks noGrp="1" noChangeAspect="1"/>
          </p:cNvPicPr>
          <p:nvPr>
            <p:ph idx="1"/>
          </p:nvPr>
        </p:nvPicPr>
        <p:blipFill>
          <a:blip r:embed="rId2">
            <a:extLst>
              <a:ext uri="{28A0092B-C50C-407E-A947-70E740481C1C}">
                <a14:useLocalDpi xmlns:a14="http://schemas.microsoft.com/office/drawing/2010/main" xmlns="" val="0"/>
              </a:ext>
            </a:extLst>
          </a:blip>
          <a:srcRect t="4270" b="4270"/>
          <a:stretch>
            <a:fillRect/>
          </a:stretch>
        </p:blipFill>
        <p:spPr>
          <a:xfrm>
            <a:off x="570089" y="739422"/>
            <a:ext cx="8229600" cy="4961467"/>
          </a:xfrm>
        </p:spPr>
      </p:pic>
    </p:spTree>
    <p:extLst>
      <p:ext uri="{BB962C8B-B14F-4D97-AF65-F5344CB8AC3E}">
        <p14:creationId xmlns:p14="http://schemas.microsoft.com/office/powerpoint/2010/main" xmlns="" val="18636728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229</TotalTime>
  <Words>227</Words>
  <Application>Microsoft Office PowerPoint</Application>
  <PresentationFormat>On-screen Show (4:3)</PresentationFormat>
  <Paragraphs>11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TURBO &amp; TURBO 2035</vt:lpstr>
      <vt:lpstr>Slide 2</vt:lpstr>
      <vt:lpstr>Slide 3</vt:lpstr>
      <vt:lpstr>JUSTIFICATION</vt:lpstr>
      <vt:lpstr>Slide 5</vt:lpstr>
      <vt:lpstr>Slide 6</vt:lpstr>
      <vt:lpstr>Amount of energy used</vt:lpstr>
      <vt:lpstr>Slide 8</vt:lpstr>
      <vt:lpstr>Slide 9</vt:lpstr>
      <vt:lpstr>Number of people using air conditioning</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Analisa Longoria</dc:creator>
  <cp:lastModifiedBy>abrahaml1003</cp:lastModifiedBy>
  <cp:revision>17</cp:revision>
  <dcterms:created xsi:type="dcterms:W3CDTF">2012-05-24T12:00:07Z</dcterms:created>
  <dcterms:modified xsi:type="dcterms:W3CDTF">2012-05-25T20:50:56Z</dcterms:modified>
</cp:coreProperties>
</file>